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73" r:id="rId5"/>
    <p:sldId id="269" r:id="rId6"/>
    <p:sldId id="278" r:id="rId7"/>
    <p:sldId id="274" r:id="rId8"/>
    <p:sldId id="275" r:id="rId9"/>
    <p:sldId id="277" r:id="rId10"/>
    <p:sldId id="276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C45BB-B9FB-4947-BFEB-2AD2C445EEF0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0314D-FF62-4833-8FE4-2E25D24B997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098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420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69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58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979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35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523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776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327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422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72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531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23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09CC-B8E1-469D-A918-92A14D010324}" type="datetimeFigureOut">
              <a:rPr lang="sl-SI" smtClean="0"/>
              <a:t>12.9.2018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CD4C-853B-4A17-AE0B-2A58320081A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320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auc.splet.arnes.si/files/2017/08/logotip_projek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692" y="504586"/>
            <a:ext cx="4611725" cy="444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5003" y="260648"/>
            <a:ext cx="11359166" cy="633670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dnaslov 2"/>
          <p:cNvSpPr>
            <a:spLocks noGrp="1"/>
          </p:cNvSpPr>
          <p:nvPr>
            <p:ph type="subTitle" idx="1"/>
          </p:nvPr>
        </p:nvSpPr>
        <p:spPr>
          <a:xfrm>
            <a:off x="4351637" y="5697416"/>
            <a:ext cx="3966520" cy="600509"/>
          </a:xfrm>
        </p:spPr>
        <p:txBody>
          <a:bodyPr>
            <a:noAutofit/>
          </a:bodyPr>
          <a:lstStyle/>
          <a:p>
            <a:endParaRPr lang="sl-SI" sz="1400" dirty="0" smtClean="0"/>
          </a:p>
          <a:p>
            <a:r>
              <a:rPr lang="sl-SI" sz="1400" dirty="0" smtClean="0"/>
              <a:t>Delovni sestanek KaUč, 13. </a:t>
            </a:r>
            <a:r>
              <a:rPr lang="sl-SI" sz="1400" dirty="0"/>
              <a:t>4</a:t>
            </a:r>
            <a:r>
              <a:rPr lang="sl-SI" sz="1400" dirty="0" smtClean="0"/>
              <a:t>. 2018</a:t>
            </a:r>
            <a:endParaRPr lang="sl-SI" sz="14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946618" y="5096859"/>
            <a:ext cx="10515600" cy="1381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l-SI" sz="2800" dirty="0" smtClean="0">
                <a:solidFill>
                  <a:srgbClr val="FF0000"/>
                </a:solidFill>
                <a:latin typeface="+mj-lt"/>
              </a:rPr>
              <a:t>Pregled uporabe učnih gradiv pri pouku</a:t>
            </a:r>
            <a:endParaRPr lang="sl-SI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03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2000" b="1" u="sng" dirty="0" smtClean="0">
                <a:solidFill>
                  <a:srgbClr val="FF0000"/>
                </a:solidFill>
                <a:latin typeface="+mj-lt"/>
              </a:rPr>
              <a:t>Pregled uporabe učbenikov pri posameznih šolskih predmetih</a:t>
            </a:r>
            <a:endParaRPr lang="sl-SI" sz="2000" b="1" u="sng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0" name="Raven povezovalnik 9"/>
          <p:cNvCxnSpPr/>
          <p:nvPr/>
        </p:nvCxnSpPr>
        <p:spPr>
          <a:xfrm>
            <a:off x="404512" y="6185202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50046"/>
              </p:ext>
            </p:extLst>
          </p:nvPr>
        </p:nvGraphicFramePr>
        <p:xfrm>
          <a:off x="746976" y="1184855"/>
          <a:ext cx="10844009" cy="4829577"/>
        </p:xfrm>
        <a:graphic>
          <a:graphicData uri="http://schemas.openxmlformats.org/drawingml/2006/table">
            <a:tbl>
              <a:tblPr firstRow="1" firstCol="1" bandRow="1"/>
              <a:tblGrid>
                <a:gridCol w="1016133"/>
                <a:gridCol w="654246"/>
                <a:gridCol w="694607"/>
                <a:gridCol w="939239"/>
                <a:gridCol w="939239"/>
                <a:gridCol w="951456"/>
                <a:gridCol w="951456"/>
                <a:gridCol w="939239"/>
                <a:gridCol w="939239"/>
                <a:gridCol w="939239"/>
                <a:gridCol w="939958"/>
                <a:gridCol w="939958"/>
              </a:tblGrid>
              <a:tr h="2956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UPORABA UČITELJA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UPORABA UČENCA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083996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učbenik</a:t>
                      </a:r>
                    </a:p>
                  </a:txBody>
                  <a:tcPr marL="68580" marR="685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drugo učno gradivo</a:t>
                      </a:r>
                      <a:endParaRPr lang="sl-SI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ponovitev predhodne snovi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obravnava nove snovi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ogled slikovnega gradiva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ponavljanje in utrjevanje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branje, odgovori na vprašanja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izpis ključnih besed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predstavitev teme sošolcem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priprava miselnega vzorca, povzetka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domača naloga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Slovenski j.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Spozn.okolja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Družba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NIT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Kemija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Fizika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Matematika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Glasbena u.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TJ angleščina</a:t>
                      </a:r>
                      <a:endParaRPr lang="sl-SI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sl-SI" sz="1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TJ španščina</a:t>
                      </a:r>
                      <a:endParaRPr lang="sl-SI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x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Calibri Light"/>
                          <a:ea typeface="Calibri"/>
                          <a:cs typeface="Times New Roman"/>
                        </a:rPr>
                        <a:t> </a:t>
                      </a:r>
                      <a:endParaRPr lang="sl-SI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8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04512" y="6185202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slov 1"/>
          <p:cNvSpPr>
            <a:spLocks noGrp="1"/>
          </p:cNvSpPr>
          <p:nvPr>
            <p:ph idx="1"/>
          </p:nvPr>
        </p:nvSpPr>
        <p:spPr>
          <a:xfrm>
            <a:off x="855533" y="2044566"/>
            <a:ext cx="10515600" cy="13812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l-SI" sz="4000" dirty="0" smtClean="0">
                <a:solidFill>
                  <a:srgbClr val="FF0000"/>
                </a:solidFill>
                <a:latin typeface="+mj-lt"/>
              </a:rPr>
              <a:t>Pregled uporabe učnih gradiv pri pouku</a:t>
            </a:r>
            <a:endParaRPr lang="sl-SI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Podnaslov 2"/>
          <p:cNvSpPr txBox="1">
            <a:spLocks/>
          </p:cNvSpPr>
          <p:nvPr/>
        </p:nvSpPr>
        <p:spPr>
          <a:xfrm>
            <a:off x="1676400" y="4154713"/>
            <a:ext cx="9144000" cy="1194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 smtClean="0"/>
          </a:p>
          <a:p>
            <a:r>
              <a:rPr lang="sl-SI" sz="2000" dirty="0" smtClean="0"/>
              <a:t>Delovni sestanek KaUč, 13. 4. 2018</a:t>
            </a:r>
            <a:endParaRPr lang="sl-SI" sz="2000" dirty="0"/>
          </a:p>
        </p:txBody>
      </p:sp>
      <p:sp>
        <p:nvSpPr>
          <p:cNvPr id="13" name="Podnaslov 2"/>
          <p:cNvSpPr txBox="1">
            <a:spLocks/>
          </p:cNvSpPr>
          <p:nvPr/>
        </p:nvSpPr>
        <p:spPr>
          <a:xfrm>
            <a:off x="693799" y="5992019"/>
            <a:ext cx="11109201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18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sl-SI" sz="1100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Naložbo sofinancira Evropski socialni sklad ter Ministrstvo za izobraževanje, znanost in šport.</a:t>
            </a:r>
            <a:endParaRPr lang="sl-SI" sz="11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9268" y="5190186"/>
            <a:ext cx="4829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400" dirty="0" smtClean="0"/>
              <a:t>Povzela Irma Mavrič Gavez in dr. Gregor Torkar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7006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latin typeface="+mj-lt"/>
              </a:rPr>
              <a:t>Poročila o uporabi učnih gradiv so pripravile naslednje institucije:</a:t>
            </a:r>
            <a:endParaRPr lang="sl-SI" sz="2400" dirty="0">
              <a:latin typeface="+mj-lt"/>
            </a:endParaRPr>
          </a:p>
          <a:p>
            <a:pPr lvl="1">
              <a:lnSpc>
                <a:spcPct val="150000"/>
              </a:lnSpc>
            </a:pPr>
            <a:r>
              <a:rPr lang="sl-SI" sz="2000" dirty="0">
                <a:latin typeface="+mj-lt"/>
              </a:rPr>
              <a:t>Gimnazija Ledina</a:t>
            </a:r>
          </a:p>
          <a:p>
            <a:pPr lvl="1">
              <a:lnSpc>
                <a:spcPct val="150000"/>
              </a:lnSpc>
            </a:pPr>
            <a:r>
              <a:rPr lang="sl-SI" sz="2000" dirty="0">
                <a:latin typeface="+mj-lt"/>
              </a:rPr>
              <a:t>OŠ Metlika</a:t>
            </a:r>
          </a:p>
          <a:p>
            <a:pPr lvl="1">
              <a:lnSpc>
                <a:spcPct val="150000"/>
              </a:lnSpc>
            </a:pPr>
            <a:r>
              <a:rPr lang="sl-SI" sz="2000" dirty="0" smtClean="0">
                <a:latin typeface="+mj-lt"/>
              </a:rPr>
              <a:t>OŠ Most na Soči</a:t>
            </a:r>
          </a:p>
          <a:p>
            <a:pPr lvl="1">
              <a:lnSpc>
                <a:spcPct val="150000"/>
              </a:lnSpc>
            </a:pPr>
            <a:r>
              <a:rPr lang="sl-SI" sz="2000" dirty="0" smtClean="0">
                <a:latin typeface="+mj-lt"/>
              </a:rPr>
              <a:t>OŠ Podgorje pri Slovenj Gradcu</a:t>
            </a:r>
          </a:p>
          <a:p>
            <a:pPr lvl="1">
              <a:lnSpc>
                <a:spcPct val="150000"/>
              </a:lnSpc>
            </a:pPr>
            <a:r>
              <a:rPr lang="sl-SI" sz="2000" dirty="0" smtClean="0">
                <a:latin typeface="+mj-lt"/>
              </a:rPr>
              <a:t>OŠ </a:t>
            </a:r>
            <a:r>
              <a:rPr lang="sl-SI" sz="2000" dirty="0">
                <a:latin typeface="+mj-lt"/>
              </a:rPr>
              <a:t>Šmartno pod Šmarno goro</a:t>
            </a:r>
          </a:p>
          <a:p>
            <a:pPr lvl="1">
              <a:lnSpc>
                <a:spcPct val="150000"/>
              </a:lnSpc>
            </a:pPr>
            <a:r>
              <a:rPr lang="sl-SI" sz="2000" dirty="0">
                <a:latin typeface="+mj-lt"/>
              </a:rPr>
              <a:t>OŠ Vide Pregarc </a:t>
            </a:r>
            <a:r>
              <a:rPr lang="sl-SI" sz="2000" dirty="0" smtClean="0">
                <a:latin typeface="+mj-lt"/>
              </a:rPr>
              <a:t>Ljubljana</a:t>
            </a:r>
            <a:endParaRPr lang="sl-SI" sz="2000" dirty="0">
              <a:latin typeface="+mj-lt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sl-SI" sz="1100" dirty="0" smtClean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latin typeface="+mj-lt"/>
              </a:rPr>
              <a:t>Pri pripravi poročil je sodelovalo </a:t>
            </a:r>
            <a:r>
              <a:rPr lang="sl-SI" sz="2400" u="sng" dirty="0" smtClean="0">
                <a:latin typeface="+mj-lt"/>
              </a:rPr>
              <a:t>29</a:t>
            </a:r>
            <a:r>
              <a:rPr lang="sl-SI" sz="2400" dirty="0" smtClean="0">
                <a:latin typeface="+mj-lt"/>
              </a:rPr>
              <a:t> učiteljev.</a:t>
            </a:r>
            <a:endParaRPr lang="sl-SI" sz="2400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04512" y="6185202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66953" y="1596981"/>
            <a:ext cx="11417643" cy="49970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  <a:latin typeface="+mj-lt"/>
              </a:rPr>
              <a:t>Navodila za pripravo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poročila o delu z učnimi gradivi</a:t>
            </a:r>
          </a:p>
          <a:p>
            <a:pPr marL="0" indent="0" algn="ctr">
              <a:buNone/>
            </a:pPr>
            <a:endParaRPr lang="sl-SI" sz="10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l-SI" sz="2400" dirty="0">
                <a:latin typeface="+mj-lt"/>
                <a:cs typeface="Arial" pitchFamily="34" charset="0"/>
              </a:rPr>
              <a:t>Projektna skupina KaUč na šoli organizira enouren sestanek na temo </a:t>
            </a:r>
            <a:r>
              <a:rPr lang="sl-SI" sz="2400" u="sng" dirty="0">
                <a:latin typeface="+mj-lt"/>
                <a:cs typeface="Arial" pitchFamily="34" charset="0"/>
              </a:rPr>
              <a:t>Delo z učnimi gradivi pri pouku</a:t>
            </a:r>
            <a:r>
              <a:rPr lang="sl-SI" sz="2400" dirty="0">
                <a:latin typeface="+mj-lt"/>
                <a:cs typeface="Arial" pitchFamily="34" charset="0"/>
              </a:rPr>
              <a:t>. Za potrebe projekta potrebujemo krajše poročilo s seznamom sodelujočih </a:t>
            </a:r>
            <a:endParaRPr lang="sl-SI" sz="2400" dirty="0" smtClean="0">
              <a:latin typeface="+mj-lt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2400" dirty="0">
                <a:latin typeface="+mj-lt"/>
                <a:cs typeface="Arial" pitchFamily="34" charset="0"/>
              </a:rPr>
              <a:t> </a:t>
            </a:r>
            <a:r>
              <a:rPr lang="sl-SI" sz="2400" dirty="0" smtClean="0">
                <a:latin typeface="+mj-lt"/>
                <a:cs typeface="Arial" pitchFamily="34" charset="0"/>
              </a:rPr>
              <a:t>  (</a:t>
            </a:r>
            <a:r>
              <a:rPr lang="sl-SI" sz="2400" dirty="0">
                <a:latin typeface="+mj-lt"/>
                <a:cs typeface="Arial" pitchFamily="34" charset="0"/>
              </a:rPr>
              <a:t>2 strani) o didaktično-metodičnih praksah rabe učbenikov pri pouku. </a:t>
            </a:r>
            <a:endParaRPr lang="sl-SI" sz="2400" dirty="0" smtClean="0">
              <a:latin typeface="+mj-lt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400" dirty="0" smtClean="0">
              <a:latin typeface="+mj-lt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2400" dirty="0" smtClean="0">
                <a:latin typeface="+mj-lt"/>
                <a:cs typeface="Arial" pitchFamily="34" charset="0"/>
              </a:rPr>
              <a:t>    V </a:t>
            </a:r>
            <a:r>
              <a:rPr lang="sl-SI" sz="2400" dirty="0">
                <a:latin typeface="+mj-lt"/>
                <a:cs typeface="Arial" pitchFamily="34" charset="0"/>
              </a:rPr>
              <a:t>pomoč pri </a:t>
            </a:r>
            <a:r>
              <a:rPr lang="sl-SI" sz="2400" dirty="0" smtClean="0">
                <a:latin typeface="+mj-lt"/>
                <a:cs typeface="Arial" pitchFamily="34" charset="0"/>
              </a:rPr>
              <a:t>razpravi so </a:t>
            </a:r>
            <a:r>
              <a:rPr lang="sl-SI" sz="2400" dirty="0">
                <a:latin typeface="+mj-lt"/>
                <a:cs typeface="Arial" pitchFamily="34" charset="0"/>
              </a:rPr>
              <a:t>vam lahko naslednje oporne točke</a:t>
            </a:r>
            <a:r>
              <a:rPr lang="sl-SI" sz="2400" dirty="0" smtClean="0">
                <a:latin typeface="+mj-lt"/>
                <a:cs typeface="Arial" pitchFamily="34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800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metode uporabe učbenika </a:t>
            </a:r>
            <a:r>
              <a:rPr lang="sl-SI" sz="2200" u="sng" dirty="0">
                <a:latin typeface="+mj-lt"/>
                <a:cs typeface="Arial" pitchFamily="34" charset="0"/>
              </a:rPr>
              <a:t>med učno uro </a:t>
            </a:r>
            <a:r>
              <a:rPr lang="sl-SI" sz="2200" dirty="0">
                <a:latin typeface="+mj-lt"/>
                <a:cs typeface="Arial" pitchFamily="34" charset="0"/>
              </a:rPr>
              <a:t>(obravnava nove učne snovi, ponavljanje in utrjevanje</a:t>
            </a:r>
            <a:r>
              <a:rPr lang="sl-SI" sz="2200" dirty="0" smtClean="0">
                <a:latin typeface="+mj-lt"/>
                <a:cs typeface="Arial" pitchFamily="34" charset="0"/>
              </a:rPr>
              <a:t>…),</a:t>
            </a:r>
            <a:endParaRPr lang="sl-SI" sz="2200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metode uporabe učbenikov v </a:t>
            </a:r>
            <a:r>
              <a:rPr lang="sl-SI" sz="2200" u="sng" dirty="0">
                <a:latin typeface="+mj-lt"/>
                <a:cs typeface="Arial" pitchFamily="34" charset="0"/>
              </a:rPr>
              <a:t>domačih </a:t>
            </a:r>
            <a:r>
              <a:rPr lang="sl-SI" sz="2200" u="sng" dirty="0" smtClean="0">
                <a:latin typeface="+mj-lt"/>
                <a:cs typeface="Arial" pitchFamily="34" charset="0"/>
              </a:rPr>
              <a:t>nalogah,</a:t>
            </a:r>
            <a:endParaRPr lang="sl-SI" sz="2200" u="sng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pisanje povzetkov, miselnih vzorcev, odgovarjanje na vprašanja, izpisovanje ključnih besed…. iz prebranega v </a:t>
            </a:r>
            <a:r>
              <a:rPr lang="sl-SI" sz="2200" dirty="0" smtClean="0">
                <a:latin typeface="+mj-lt"/>
                <a:cs typeface="Arial" pitchFamily="34" charset="0"/>
              </a:rPr>
              <a:t>učbeniku,</a:t>
            </a:r>
            <a:endParaRPr lang="sl-SI" sz="2200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navedite čim bolj </a:t>
            </a:r>
            <a:r>
              <a:rPr lang="sl-SI" sz="2200" u="sng" dirty="0">
                <a:latin typeface="+mj-lt"/>
                <a:cs typeface="Arial" pitchFamily="34" charset="0"/>
              </a:rPr>
              <a:t>konkretne primere</a:t>
            </a:r>
            <a:r>
              <a:rPr lang="sl-SI" sz="2200" b="1" dirty="0">
                <a:latin typeface="+mj-lt"/>
                <a:cs typeface="Arial" pitchFamily="34" charset="0"/>
              </a:rPr>
              <a:t> </a:t>
            </a:r>
            <a:r>
              <a:rPr lang="sl-SI" sz="2200" dirty="0">
                <a:latin typeface="+mj-lt"/>
                <a:cs typeface="Arial" pitchFamily="34" charset="0"/>
              </a:rPr>
              <a:t>(predmet, učna snov, učbenik…), kako besedila in slikovno gradivo v učbenikih vključujete v pouk – izpostavite primere dobre </a:t>
            </a:r>
            <a:r>
              <a:rPr lang="sl-SI" sz="2200" dirty="0" smtClean="0">
                <a:latin typeface="+mj-lt"/>
                <a:cs typeface="Arial" pitchFamily="34" charset="0"/>
              </a:rPr>
              <a:t>prakse,</a:t>
            </a:r>
            <a:endParaRPr lang="sl-SI" sz="2200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povezovanje učbenika z </a:t>
            </a:r>
            <a:r>
              <a:rPr lang="sl-SI" sz="2200" u="sng" dirty="0">
                <a:latin typeface="+mj-lt"/>
                <a:cs typeface="Arial" pitchFamily="34" charset="0"/>
              </a:rPr>
              <a:t>drugimi učnimi gradivi </a:t>
            </a:r>
            <a:r>
              <a:rPr lang="sl-SI" sz="2200" dirty="0">
                <a:latin typeface="+mj-lt"/>
                <a:cs typeface="Arial" pitchFamily="34" charset="0"/>
              </a:rPr>
              <a:t>(e-gradiva, delovni zvezki</a:t>
            </a:r>
            <a:r>
              <a:rPr lang="sl-SI" sz="2200" dirty="0" smtClean="0">
                <a:latin typeface="+mj-lt"/>
                <a:cs typeface="Arial" pitchFamily="34" charset="0"/>
              </a:rPr>
              <a:t>…),</a:t>
            </a:r>
            <a:endParaRPr lang="sl-SI" sz="2200" dirty="0">
              <a:latin typeface="+mj-lt"/>
              <a:cs typeface="Arial" pitchFamily="34" charset="0"/>
            </a:endParaRPr>
          </a:p>
          <a:p>
            <a:pPr marL="684000" lvl="1">
              <a:lnSpc>
                <a:spcPct val="120000"/>
              </a:lnSpc>
              <a:spcBef>
                <a:spcPts val="0"/>
              </a:spcBef>
            </a:pPr>
            <a:r>
              <a:rPr lang="sl-SI" sz="2200" dirty="0">
                <a:latin typeface="+mj-lt"/>
                <a:cs typeface="Arial" pitchFamily="34" charset="0"/>
              </a:rPr>
              <a:t>navajanje učencev na </a:t>
            </a:r>
            <a:r>
              <a:rPr lang="sl-SI" sz="2200" u="sng" dirty="0">
                <a:latin typeface="+mj-lt"/>
                <a:cs typeface="Arial" pitchFamily="34" charset="0"/>
              </a:rPr>
              <a:t>uporabo učbenikov </a:t>
            </a:r>
            <a:r>
              <a:rPr lang="sl-SI" sz="2200" dirty="0">
                <a:latin typeface="+mj-lt"/>
                <a:cs typeface="Arial" pitchFamily="34" charset="0"/>
              </a:rPr>
              <a:t>oziroma </a:t>
            </a:r>
            <a:r>
              <a:rPr lang="sl-SI" sz="2200" u="sng" dirty="0">
                <a:latin typeface="+mj-lt"/>
                <a:cs typeface="Arial" pitchFamily="34" charset="0"/>
              </a:rPr>
              <a:t>učenje s pomočjo </a:t>
            </a:r>
            <a:r>
              <a:rPr lang="sl-SI" sz="2200" u="sng" dirty="0" smtClean="0">
                <a:latin typeface="+mj-lt"/>
                <a:cs typeface="Arial" pitchFamily="34" charset="0"/>
              </a:rPr>
              <a:t>učbenikov.</a:t>
            </a:r>
            <a:endParaRPr lang="sl-SI" sz="2200" u="sng" dirty="0">
              <a:latin typeface="+mj-lt"/>
              <a:cs typeface="Arial" pitchFamily="34" charset="0"/>
            </a:endParaRP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557105" y="6674598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07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712890"/>
            <a:ext cx="10688392" cy="446407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l-SI" sz="2600" b="1" u="sng" dirty="0" smtClean="0">
                <a:latin typeface="+mj-lt"/>
              </a:rPr>
              <a:t>Metode uporabe učbenika med učno uro</a:t>
            </a:r>
            <a:endParaRPr lang="sl-SI" sz="2600" b="1" u="sng" dirty="0">
              <a:latin typeface="+mj-lt"/>
            </a:endParaRPr>
          </a:p>
          <a:p>
            <a:pPr lvl="1">
              <a:buFont typeface="Calibri Light" pitchFamily="34" charset="0"/>
              <a:buChar char="-"/>
            </a:pPr>
            <a:endParaRPr lang="sl-SI" b="1" u="sng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41358" y="6442780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0655" y="2195185"/>
            <a:ext cx="1023905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u="sng" dirty="0" smtClean="0"/>
              <a:t>motivacijski</a:t>
            </a:r>
            <a:r>
              <a:rPr lang="sl-SI" sz="2000" dirty="0" smtClean="0"/>
              <a:t> uvod,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obravnava </a:t>
            </a:r>
            <a:r>
              <a:rPr lang="sl-SI" sz="2000" u="sng" dirty="0" smtClean="0"/>
              <a:t>nove snovi</a:t>
            </a:r>
            <a:r>
              <a:rPr lang="sl-SI" sz="2000" dirty="0" smtClean="0"/>
              <a:t>, neposredna obravnava iz učbenika,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pomoč pri razlagi z uporabo </a:t>
            </a:r>
            <a:r>
              <a:rPr lang="sl-SI" sz="2000" u="sng" dirty="0"/>
              <a:t>slikovnega gradiva</a:t>
            </a:r>
            <a:r>
              <a:rPr lang="sl-SI" sz="2000" dirty="0"/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učenci </a:t>
            </a:r>
            <a:r>
              <a:rPr lang="sl-SI" sz="2000" u="sng" dirty="0" smtClean="0"/>
              <a:t>samostojno preberejo besedilo </a:t>
            </a:r>
            <a:r>
              <a:rPr lang="sl-SI" sz="2000" dirty="0" smtClean="0"/>
              <a:t>v učbeniku,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u="sng" dirty="0" smtClean="0"/>
              <a:t>samostojni zapis povzetka </a:t>
            </a:r>
            <a:r>
              <a:rPr lang="sl-SI" sz="2000" dirty="0" smtClean="0"/>
              <a:t>obravnavane snovi s pomočjo učbenika,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metoda </a:t>
            </a:r>
            <a:r>
              <a:rPr lang="sl-SI" sz="2000" u="sng" dirty="0" smtClean="0"/>
              <a:t>branja</a:t>
            </a:r>
            <a:r>
              <a:rPr lang="sl-SI" sz="2000" dirty="0" smtClean="0"/>
              <a:t>, pogovora in </a:t>
            </a:r>
            <a:r>
              <a:rPr lang="sl-SI" sz="2000" u="sng" dirty="0" smtClean="0"/>
              <a:t>interpretiranja besedil</a:t>
            </a:r>
            <a:r>
              <a:rPr lang="sl-SI" sz="2000" dirty="0" smtClean="0"/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sodelovalno učenje-učenci s samostojno uporabo izluščijo bistvo in nato </a:t>
            </a:r>
            <a:r>
              <a:rPr lang="sl-SI" sz="2000" u="sng" dirty="0" smtClean="0"/>
              <a:t>predstavijo sošolcem</a:t>
            </a:r>
            <a:r>
              <a:rPr lang="sl-SI" sz="2000" dirty="0" smtClean="0"/>
              <a:t>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u="sng" dirty="0" smtClean="0"/>
              <a:t>naloge za vajo </a:t>
            </a:r>
            <a:r>
              <a:rPr lang="sl-SI" sz="2000" dirty="0" smtClean="0"/>
              <a:t>iz učbenika,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u="sng" dirty="0" smtClean="0"/>
              <a:t>ponavljanje in utrjevanje </a:t>
            </a:r>
            <a:r>
              <a:rPr lang="sl-SI" sz="2000" dirty="0" smtClean="0"/>
              <a:t>snovi s pomočjo vprašanj ob koncu poglavij (</a:t>
            </a:r>
            <a:r>
              <a:rPr lang="sl-SI" sz="2000" i="1" dirty="0"/>
              <a:t>P</a:t>
            </a:r>
            <a:r>
              <a:rPr lang="sl-SI" sz="2000" i="1" dirty="0" smtClean="0"/>
              <a:t>reizkusi svoje znanje).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6631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05984" y="1978708"/>
            <a:ext cx="10688392" cy="4464072"/>
          </a:xfrm>
        </p:spPr>
        <p:txBody>
          <a:bodyPr/>
          <a:lstStyle/>
          <a:p>
            <a:pPr marL="0" indent="0">
              <a:buNone/>
            </a:pPr>
            <a:r>
              <a:rPr lang="sl-SI" sz="2600" b="1" dirty="0" smtClean="0">
                <a:latin typeface="+mj-lt"/>
              </a:rPr>
              <a:t>2. </a:t>
            </a:r>
            <a:r>
              <a:rPr lang="sl-SI" sz="2600" b="1" u="sng" dirty="0" smtClean="0">
                <a:latin typeface="+mj-lt"/>
              </a:rPr>
              <a:t>Metode uporabe učbenika  v domačih nalogah</a:t>
            </a:r>
          </a:p>
          <a:p>
            <a:pPr marL="0" indent="0">
              <a:buNone/>
            </a:pPr>
            <a:endParaRPr lang="sl-SI" sz="2400" b="1" u="sng" dirty="0">
              <a:latin typeface="+mj-lt"/>
            </a:endParaRPr>
          </a:p>
          <a:p>
            <a:pPr lvl="1">
              <a:buFont typeface="Calibri Light" pitchFamily="34" charset="0"/>
              <a:buChar char="-"/>
            </a:pPr>
            <a:endParaRPr lang="sl-SI" b="1" u="sng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41358" y="6442780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0656" y="2555794"/>
            <a:ext cx="1023905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l-SI" sz="2000" u="sng" dirty="0" smtClean="0">
                <a:latin typeface="+mj-lt"/>
              </a:rPr>
              <a:t>Naloge učencev doma: 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dirty="0" smtClean="0">
                <a:latin typeface="+mj-lt"/>
              </a:rPr>
              <a:t>prebrati </a:t>
            </a:r>
            <a:r>
              <a:rPr lang="sl-SI" sz="2000" dirty="0">
                <a:latin typeface="+mj-lt"/>
              </a:rPr>
              <a:t>določeno snov, ki jo bodo obravnavali pri naslednji </a:t>
            </a:r>
            <a:r>
              <a:rPr lang="sl-SI" sz="2000" dirty="0" smtClean="0">
                <a:latin typeface="+mj-lt"/>
              </a:rPr>
              <a:t>uri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dirty="0" smtClean="0">
                <a:latin typeface="+mj-lt"/>
              </a:rPr>
              <a:t>iz učbenika poiskati </a:t>
            </a:r>
            <a:r>
              <a:rPr lang="sl-SI" sz="2000" u="sng" dirty="0" smtClean="0">
                <a:latin typeface="+mj-lt"/>
              </a:rPr>
              <a:t>bistvene podatke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dirty="0" smtClean="0">
                <a:latin typeface="+mj-lt"/>
              </a:rPr>
              <a:t>utrditi obravnavano učno snov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u="sng" dirty="0" smtClean="0">
                <a:latin typeface="+mj-lt"/>
              </a:rPr>
              <a:t>odgovoriti na vprašanja</a:t>
            </a:r>
            <a:r>
              <a:rPr lang="sl-SI" sz="2000" dirty="0" smtClean="0">
                <a:latin typeface="+mj-lt"/>
              </a:rPr>
              <a:t> ob koncu posameznega poglavja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dirty="0">
                <a:latin typeface="+mj-lt"/>
              </a:rPr>
              <a:t>i</a:t>
            </a:r>
            <a:r>
              <a:rPr lang="sl-SI" sz="2000" dirty="0" smtClean="0">
                <a:latin typeface="+mj-lt"/>
              </a:rPr>
              <a:t>zpolniti učni list/naloge v delovnem zvezku s pomočjo učbenika</a:t>
            </a:r>
          </a:p>
          <a:p>
            <a:pPr marL="342900" indent="-34290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2000" dirty="0">
                <a:latin typeface="+mj-lt"/>
              </a:rPr>
              <a:t>r</a:t>
            </a:r>
            <a:r>
              <a:rPr lang="sl-SI" sz="2000" dirty="0" smtClean="0">
                <a:latin typeface="+mj-lt"/>
              </a:rPr>
              <a:t>ešiti naloge za ponavljanje </a:t>
            </a:r>
            <a:r>
              <a:rPr lang="sl-SI" dirty="0" smtClean="0">
                <a:latin typeface="+mj-lt"/>
              </a:rPr>
              <a:t>(matematika, fizika, kemija)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3234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26477" y="185222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l-SI" sz="2600" b="1" dirty="0">
                <a:latin typeface="+mj-lt"/>
              </a:rPr>
              <a:t>3</a:t>
            </a:r>
            <a:r>
              <a:rPr lang="sl-SI" sz="2600" b="1" dirty="0" smtClean="0">
                <a:latin typeface="+mj-lt"/>
              </a:rPr>
              <a:t>. Konkretni primeri uporabe učbenikov – primeri dobre prakse.</a:t>
            </a:r>
          </a:p>
          <a:p>
            <a:pPr marL="0" indent="0">
              <a:buNone/>
            </a:pPr>
            <a:endParaRPr lang="sl-SI" b="1" u="sng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41359" y="6571568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4752" y="2525554"/>
            <a:ext cx="102390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s</a:t>
            </a:r>
            <a:r>
              <a:rPr lang="sl-SI" sz="2000" dirty="0" smtClean="0"/>
              <a:t>likovna podkrepitev v učbeniku </a:t>
            </a:r>
            <a:r>
              <a:rPr lang="sl-SI" sz="2000" dirty="0"/>
              <a:t>za lažjo predstavo ob branju </a:t>
            </a:r>
            <a:r>
              <a:rPr lang="sl-SI" sz="2000" dirty="0" smtClean="0"/>
              <a:t>pravljice, pomoč pri obnovi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kratka </a:t>
            </a:r>
            <a:r>
              <a:rPr lang="sl-SI" sz="2000" u="sng" dirty="0" smtClean="0"/>
              <a:t>uvodna motivacija </a:t>
            </a:r>
            <a:r>
              <a:rPr lang="sl-SI" sz="2000" dirty="0" smtClean="0"/>
              <a:t>v učno uro, ki jo pripravijo učenci v skupini s pomočjo učbenika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priprava predstavitve določene učne teme za sošolce </a:t>
            </a:r>
            <a:r>
              <a:rPr lang="sl-SI" dirty="0" smtClean="0"/>
              <a:t>(pomoč učbenika)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izdelava tabelske slike in končne </a:t>
            </a:r>
            <a:r>
              <a:rPr lang="sl-SI" sz="2000" u="sng" dirty="0" smtClean="0"/>
              <a:t>predstavitve za sošolce </a:t>
            </a:r>
            <a:r>
              <a:rPr lang="sl-SI" dirty="0" smtClean="0"/>
              <a:t>(PPT/didaktična igra-learning apps, plakat)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m</a:t>
            </a:r>
            <a:r>
              <a:rPr lang="sl-SI" sz="2000" dirty="0" smtClean="0"/>
              <a:t>etoda </a:t>
            </a:r>
            <a:r>
              <a:rPr lang="sl-SI" sz="2000" u="sng" dirty="0" smtClean="0"/>
              <a:t>podčrtavanja ključnih besed </a:t>
            </a:r>
            <a:r>
              <a:rPr lang="sl-SI" sz="2000" dirty="0" smtClean="0"/>
              <a:t>s prozorno mapo za shranjevanje papirjev </a:t>
            </a:r>
            <a:r>
              <a:rPr lang="sl-SI" dirty="0" smtClean="0"/>
              <a:t>(4.razred)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i</a:t>
            </a:r>
            <a:r>
              <a:rPr lang="sl-SI" sz="2000" dirty="0" smtClean="0"/>
              <a:t>zdelava mislenih vzorcev na šolske klopi </a:t>
            </a:r>
            <a:r>
              <a:rPr lang="sl-SI" dirty="0" smtClean="0"/>
              <a:t>(4. razred)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sz="20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sz="2000" i="1" dirty="0" smtClean="0"/>
          </a:p>
          <a:p>
            <a:pPr>
              <a:lnSpc>
                <a:spcPct val="150000"/>
              </a:lnSpc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5100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74254"/>
            <a:ext cx="10515600" cy="4502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600" b="1" dirty="0" smtClean="0">
                <a:latin typeface="+mj-lt"/>
              </a:rPr>
              <a:t>4. Povezovanje učbenika z drugimi učnimi gradivi.</a:t>
            </a:r>
            <a:endParaRPr lang="sl-SI" sz="2600" b="1" u="sng" dirty="0">
              <a:latin typeface="+mj-lt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382468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90776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721" y="136170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04512" y="6623084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5693" y="2421934"/>
            <a:ext cx="102390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delovni učbenik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delovni zvezek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zbirke nalog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e- učbenik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/>
              <a:t>e</a:t>
            </a:r>
            <a:r>
              <a:rPr lang="sl-SI" sz="2000" dirty="0" smtClean="0"/>
              <a:t>-delovni zvezek</a:t>
            </a:r>
          </a:p>
          <a:p>
            <a:pPr>
              <a:lnSpc>
                <a:spcPct val="150000"/>
              </a:lnSpc>
            </a:pPr>
            <a:r>
              <a:rPr lang="sl-SI" sz="2000" dirty="0" smtClean="0"/>
              <a:t>-    </a:t>
            </a:r>
            <a:r>
              <a:rPr lang="sl-SI" sz="2000" dirty="0"/>
              <a:t>i-naloge </a:t>
            </a:r>
            <a:r>
              <a:rPr lang="sl-SI" sz="1600" dirty="0"/>
              <a:t>(za preverjanje predznanja, za </a:t>
            </a:r>
            <a:r>
              <a:rPr lang="sl-SI" sz="1600" dirty="0" smtClean="0"/>
              <a:t>utrjevanje)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l-SI" sz="2000" dirty="0" smtClean="0"/>
              <a:t>interaktivne </a:t>
            </a:r>
            <a:r>
              <a:rPr lang="sl-SI" sz="2000" dirty="0"/>
              <a:t>spletne strani </a:t>
            </a:r>
            <a:r>
              <a:rPr lang="sl-SI" sz="2000" dirty="0" smtClean="0"/>
              <a:t>npr. </a:t>
            </a:r>
            <a:r>
              <a:rPr lang="sl-SI" sz="1600" i="1" dirty="0" smtClean="0"/>
              <a:t>Radovednih </a:t>
            </a:r>
            <a:r>
              <a:rPr lang="sl-SI" sz="1600" i="1" dirty="0"/>
              <a:t>pet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sz="2000" i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sl-SI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8255356" y="1124827"/>
            <a:ext cx="3566797" cy="4081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dirty="0" smtClean="0">
                <a:solidFill>
                  <a:srgbClr val="FF0000"/>
                </a:solidFill>
              </a:rPr>
              <a:t>+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interaktivne naloge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označevanje pomembnih delov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učencem so naloge zabavne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že oblikovani miselni vzorci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popestritev pouka z avdio- in videoposnetki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/>
              <a:t>t</a:t>
            </a:r>
            <a:r>
              <a:rPr lang="sl-SI" sz="1650" dirty="0" smtClean="0"/>
              <a:t>akojšnja povratna informacija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endParaRPr lang="sl-SI" dirty="0"/>
          </a:p>
        </p:txBody>
      </p:sp>
      <p:sp>
        <p:nvSpPr>
          <p:cNvPr id="12" name="TextBox 11"/>
          <p:cNvSpPr txBox="1"/>
          <p:nvPr/>
        </p:nvSpPr>
        <p:spPr>
          <a:xfrm>
            <a:off x="7872588" y="4237148"/>
            <a:ext cx="4194588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solidFill>
                  <a:srgbClr val="FF0000"/>
                </a:solidFill>
              </a:rPr>
              <a:t>-</a:t>
            </a:r>
            <a:endParaRPr lang="sl-SI" sz="2800" b="1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odsotnost brezžičnega interneta v učilnici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 smtClean="0"/>
              <a:t>uporaba drugih spletnih vsebin</a:t>
            </a:r>
          </a:p>
          <a:p>
            <a:pPr marL="285750" indent="-285750">
              <a:lnSpc>
                <a:spcPct val="150000"/>
              </a:lnSpc>
              <a:buFont typeface="Calibri" pitchFamily="34" charset="0"/>
              <a:buChar char="-"/>
            </a:pPr>
            <a:r>
              <a:rPr lang="sl-SI" sz="1650" dirty="0"/>
              <a:t>p</a:t>
            </a:r>
            <a:r>
              <a:rPr lang="sl-SI" sz="1650" dirty="0" smtClean="0"/>
              <a:t>otrebna oprema za delo (tablice, rač. </a:t>
            </a:r>
            <a:r>
              <a:rPr lang="sl-SI" sz="1650" dirty="0" err="1" smtClean="0"/>
              <a:t>uč</a:t>
            </a:r>
            <a:r>
              <a:rPr lang="sl-SI" sz="1650" dirty="0" smtClean="0"/>
              <a:t>.)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  <a:p>
            <a:endParaRPr lang="sl-SI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441989" y="4852086"/>
            <a:ext cx="1446518" cy="602492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>
            <a:off x="5823835" y="3995350"/>
            <a:ext cx="425003" cy="170673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41989" y="3165771"/>
            <a:ext cx="1655806" cy="168631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3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429226" cy="823912"/>
          </a:xfrm>
        </p:spPr>
        <p:txBody>
          <a:bodyPr>
            <a:normAutofit/>
          </a:bodyPr>
          <a:lstStyle/>
          <a:p>
            <a:r>
              <a:rPr lang="sl-SI" sz="2600" dirty="0" smtClean="0">
                <a:latin typeface="+mj-lt"/>
              </a:rPr>
              <a:t>5. </a:t>
            </a:r>
            <a:r>
              <a:rPr lang="sl-SI" sz="2600" dirty="0">
                <a:latin typeface="+mj-lt"/>
              </a:rPr>
              <a:t>Navajanje učencev na uporabo učbenikov oz. učenje s pomočjo učbenika.</a:t>
            </a:r>
            <a:endParaRPr lang="sl-SI" sz="2600" u="sng" dirty="0">
              <a:latin typeface="+mj-lt"/>
            </a:endParaRPr>
          </a:p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half" idx="2"/>
          </p:nvPr>
        </p:nvSpPr>
        <p:spPr>
          <a:xfrm>
            <a:off x="1030656" y="2421228"/>
            <a:ext cx="5157787" cy="378131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l-SI" sz="2000" u="sng" dirty="0" smtClean="0">
                <a:latin typeface="+mj-lt"/>
              </a:rPr>
              <a:t>Pred uporabo učbenika: </a:t>
            </a:r>
          </a:p>
          <a:p>
            <a:pPr marL="0" indent="0">
              <a:lnSpc>
                <a:spcPct val="110000"/>
              </a:lnSpc>
              <a:buNone/>
            </a:pPr>
            <a:endParaRPr lang="sl-SI" sz="1200" u="sng" dirty="0" smtClean="0">
              <a:latin typeface="+mj-lt"/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sl-SI" sz="1900" dirty="0" smtClean="0">
                <a:latin typeface="+mj-lt"/>
              </a:rPr>
              <a:t>razlaga ikon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l-SI" sz="1900" dirty="0">
                <a:latin typeface="+mj-lt"/>
              </a:rPr>
              <a:t>predstavitev tipov nalog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sl-SI" sz="1900" dirty="0" smtClean="0">
                <a:latin typeface="+mj-lt"/>
              </a:rPr>
              <a:t>pregled učbenika in orientacija po učbeniku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sl-SI" sz="1900" dirty="0">
                <a:latin typeface="+mj-lt"/>
              </a:rPr>
              <a:t>r</a:t>
            </a:r>
            <a:r>
              <a:rPr lang="sl-SI" sz="1900" dirty="0" smtClean="0">
                <a:latin typeface="+mj-lt"/>
              </a:rPr>
              <a:t>azlaga razdelkov v posameznih učbenikih: </a:t>
            </a:r>
          </a:p>
          <a:p>
            <a:pPr lvl="1">
              <a:lnSpc>
                <a:spcPct val="150000"/>
              </a:lnSpc>
            </a:pPr>
            <a:r>
              <a:rPr lang="sl-SI" sz="1900" dirty="0" smtClean="0">
                <a:latin typeface="+mj-lt"/>
              </a:rPr>
              <a:t>Odgovori na vprašanja ...</a:t>
            </a:r>
          </a:p>
          <a:p>
            <a:pPr lvl="1">
              <a:lnSpc>
                <a:spcPct val="150000"/>
              </a:lnSpc>
            </a:pPr>
            <a:r>
              <a:rPr lang="sl-SI" sz="1900" dirty="0" smtClean="0">
                <a:latin typeface="+mj-lt"/>
              </a:rPr>
              <a:t>Razmisli/Poišči ...</a:t>
            </a:r>
          </a:p>
          <a:p>
            <a:pPr lvl="1">
              <a:lnSpc>
                <a:spcPct val="150000"/>
              </a:lnSpc>
            </a:pPr>
            <a:r>
              <a:rPr lang="sl-SI" sz="1900" dirty="0" smtClean="0">
                <a:latin typeface="+mj-lt"/>
              </a:rPr>
              <a:t>Preizkusi </a:t>
            </a:r>
            <a:r>
              <a:rPr lang="sl-SI" sz="1900" dirty="0">
                <a:latin typeface="+mj-lt"/>
              </a:rPr>
              <a:t>svoje </a:t>
            </a:r>
            <a:r>
              <a:rPr lang="sl-SI" sz="1900" dirty="0" smtClean="0">
                <a:latin typeface="+mj-lt"/>
              </a:rPr>
              <a:t>znanje ...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sl-SI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b="1" dirty="0" smtClean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49284" y="2369712"/>
            <a:ext cx="5472871" cy="448828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sl-SI" sz="2500" u="sng" dirty="0" smtClean="0">
                <a:latin typeface="+mj-lt"/>
              </a:rPr>
              <a:t>Med uporabo učbenika: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sl-SI" sz="1500" u="sng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sl-SI" sz="2500" dirty="0" smtClean="0">
                <a:latin typeface="+mj-lt"/>
              </a:rPr>
              <a:t>odgovarjanje na vprašanja s pomočjo učbenika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sl-SI" sz="2500" dirty="0" smtClean="0">
                <a:latin typeface="+mj-lt"/>
              </a:rPr>
              <a:t>priprava mislenih vzorcev ob besedilu v učbeniku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sl-SI" sz="2500" dirty="0" smtClean="0">
                <a:latin typeface="+mj-lt"/>
              </a:rPr>
              <a:t>pisanje vprašanj za kviz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sl-SI" sz="2500" dirty="0" smtClean="0">
                <a:latin typeface="+mj-lt"/>
              </a:rPr>
              <a:t>izpis ključnih pojmov za utrjevanje znanja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Tx/>
              <a:buChar char="-"/>
            </a:pPr>
            <a:r>
              <a:rPr lang="sl-SI" sz="2500" dirty="0">
                <a:latin typeface="+mj-lt"/>
              </a:rPr>
              <a:t>p</a:t>
            </a:r>
            <a:r>
              <a:rPr lang="sl-SI" sz="2500" dirty="0" smtClean="0">
                <a:latin typeface="+mj-lt"/>
              </a:rPr>
              <a:t>o prebranem besedilu oblikujejo vprašanja in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sl-SI" sz="2500" dirty="0">
                <a:latin typeface="+mj-lt"/>
              </a:rPr>
              <a:t> </a:t>
            </a:r>
            <a:r>
              <a:rPr lang="sl-SI" sz="2500" dirty="0" smtClean="0">
                <a:latin typeface="+mj-lt"/>
              </a:rPr>
              <a:t>    odgovore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sl-SI" sz="2200" dirty="0">
              <a:latin typeface="+mj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sl-SI" sz="2200" dirty="0">
                <a:latin typeface="+mj-lt"/>
              </a:rPr>
              <a:t> </a:t>
            </a:r>
          </a:p>
          <a:p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56" y="641769"/>
            <a:ext cx="2643420" cy="428394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52" y="229934"/>
            <a:ext cx="1259532" cy="125428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912" y="320724"/>
            <a:ext cx="2403915" cy="1163495"/>
          </a:xfrm>
          <a:prstGeom prst="rect">
            <a:avLst/>
          </a:prstGeom>
        </p:spPr>
      </p:pic>
      <p:cxnSp>
        <p:nvCxnSpPr>
          <p:cNvPr id="10" name="Raven povezovalnik 9"/>
          <p:cNvCxnSpPr/>
          <p:nvPr/>
        </p:nvCxnSpPr>
        <p:spPr>
          <a:xfrm>
            <a:off x="404512" y="6404143"/>
            <a:ext cx="11417643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3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759</Words>
  <Application>Microsoft Office PowerPoint</Application>
  <PresentationFormat>Custom</PresentationFormat>
  <Paragraphs>233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Officeova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Sodelovanje s šolami</dc:title>
  <dc:creator>Gregor</dc:creator>
  <cp:lastModifiedBy>Irma</cp:lastModifiedBy>
  <cp:revision>39</cp:revision>
  <dcterms:created xsi:type="dcterms:W3CDTF">2018-03-09T08:03:40Z</dcterms:created>
  <dcterms:modified xsi:type="dcterms:W3CDTF">2018-09-12T16:41:58Z</dcterms:modified>
</cp:coreProperties>
</file>